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sldIdLst>
    <p:sldId id="271" r:id="rId3"/>
    <p:sldId id="282" r:id="rId4"/>
    <p:sldId id="272" r:id="rId5"/>
    <p:sldId id="262" r:id="rId6"/>
    <p:sldId id="263" r:id="rId7"/>
    <p:sldId id="266" r:id="rId8"/>
    <p:sldId id="265" r:id="rId9"/>
    <p:sldId id="273" r:id="rId10"/>
    <p:sldId id="274" r:id="rId11"/>
    <p:sldId id="286" r:id="rId12"/>
    <p:sldId id="298" r:id="rId13"/>
    <p:sldId id="284" r:id="rId14"/>
    <p:sldId id="283" r:id="rId15"/>
    <p:sldId id="287" r:id="rId16"/>
    <p:sldId id="288" r:id="rId17"/>
    <p:sldId id="289" r:id="rId18"/>
    <p:sldId id="290" r:id="rId19"/>
    <p:sldId id="291" r:id="rId20"/>
    <p:sldId id="292" r:id="rId21"/>
    <p:sldId id="293" r:id="rId22"/>
    <p:sldId id="275" r:id="rId23"/>
    <p:sldId id="277" r:id="rId24"/>
    <p:sldId id="276" r:id="rId25"/>
    <p:sldId id="285" r:id="rId26"/>
    <p:sldId id="281" r:id="rId27"/>
    <p:sldId id="279" r:id="rId28"/>
    <p:sldId id="278" r:id="rId29"/>
    <p:sldId id="297" r:id="rId30"/>
    <p:sldId id="295" r:id="rId31"/>
    <p:sldId id="280" r:id="rId32"/>
    <p:sldId id="294" r:id="rId33"/>
    <p:sldId id="29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5D4E2C-0E15-4D09-9D44-A601EF068616}">
          <p14:sldIdLst>
            <p14:sldId id="271"/>
            <p14:sldId id="282"/>
          </p14:sldIdLst>
        </p14:section>
        <p14:section name="UofA Graduate School" id="{53D87E44-D78F-4333-9555-C0524D00BA26}">
          <p14:sldIdLst>
            <p14:sldId id="272"/>
            <p14:sldId id="262"/>
            <p14:sldId id="263"/>
            <p14:sldId id="266"/>
            <p14:sldId id="265"/>
            <p14:sldId id="273"/>
          </p14:sldIdLst>
        </p14:section>
        <p14:section name="Required Exams" id="{2E9D6FBC-1CF1-4E39-8056-A7500AC26B6B}">
          <p14:sldIdLst/>
        </p14:section>
        <p14:section name="What is GRE" id="{25F14D5D-1F5C-4C95-A7CD-09F7B7F25339}">
          <p14:sldIdLst>
            <p14:sldId id="274"/>
            <p14:sldId id="286"/>
            <p14:sldId id="298"/>
            <p14:sldId id="284"/>
            <p14:sldId id="283"/>
            <p14:sldId id="287"/>
            <p14:sldId id="288"/>
            <p14:sldId id="289"/>
            <p14:sldId id="290"/>
            <p14:sldId id="291"/>
            <p14:sldId id="292"/>
            <p14:sldId id="293"/>
            <p14:sldId id="275"/>
          </p14:sldIdLst>
        </p14:section>
        <p14:section name="What are good scores" id="{25DFC999-F343-467F-B27F-90EA92D44592}">
          <p14:sldIdLst>
            <p14:sldId id="277"/>
            <p14:sldId id="276"/>
            <p14:sldId id="285"/>
            <p14:sldId id="281"/>
          </p14:sldIdLst>
        </p14:section>
        <p14:section name="Resources" id="{8935341C-076E-44F6-9EE2-94F9B753CFFE}">
          <p14:sldIdLst>
            <p14:sldId id="279"/>
            <p14:sldId id="278"/>
            <p14:sldId id="297"/>
            <p14:sldId id="295"/>
          </p14:sldIdLst>
        </p14:section>
        <p14:section name="What Next" id="{88DADA89-56A6-441E-BDD4-9EAA78F0991C}">
          <p14:sldIdLst/>
        </p14:section>
        <p14:section name="Activity" id="{A8FB2AA4-1647-44C4-8736-2CE8C0F884BD}">
          <p14:sldIdLst>
            <p14:sldId id="280"/>
            <p14:sldId id="294"/>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p:restoredTop sz="84595" autoAdjust="0"/>
  </p:normalViewPr>
  <p:slideViewPr>
    <p:cSldViewPr snapToGrid="0" snapToObjects="1">
      <p:cViewPr varScale="1">
        <p:scale>
          <a:sx n="108" d="100"/>
          <a:sy n="108" d="100"/>
        </p:scale>
        <p:origin x="63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EB8BB-3DFC-46EF-B990-0F9B4476FBCB}" type="datetimeFigureOut">
              <a:rPr lang="en-US" smtClean="0"/>
              <a:t>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27674-DE31-4EC7-AFAC-621D26A8BB3F}" type="slidenum">
              <a:rPr lang="en-US" smtClean="0"/>
              <a:t>‹#›</a:t>
            </a:fld>
            <a:endParaRPr lang="en-US"/>
          </a:p>
        </p:txBody>
      </p:sp>
    </p:spTree>
    <p:extLst>
      <p:ext uri="{BB962C8B-B14F-4D97-AF65-F5344CB8AC3E}">
        <p14:creationId xmlns:p14="http://schemas.microsoft.com/office/powerpoint/2010/main" val="180325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1</a:t>
            </a:fld>
            <a:endParaRPr lang="en-US"/>
          </a:p>
        </p:txBody>
      </p:sp>
    </p:spTree>
    <p:extLst>
      <p:ext uri="{BB962C8B-B14F-4D97-AF65-F5344CB8AC3E}">
        <p14:creationId xmlns:p14="http://schemas.microsoft.com/office/powerpoint/2010/main" val="331012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endParaRPr lang="en-US" dirty="0"/>
          </a:p>
          <a:p>
            <a:r>
              <a:rPr lang="en-US" dirty="0"/>
              <a:t>https://www.youtube.com/watch?v=mWT-_IpWl6M</a:t>
            </a:r>
          </a:p>
          <a:p>
            <a:endParaRPr lang="en-US" dirty="0"/>
          </a:p>
          <a:p>
            <a:r>
              <a:rPr lang="en-US" dirty="0"/>
              <a:t>Walk</a:t>
            </a:r>
            <a:r>
              <a:rPr lang="en-US" baseline="0" dirty="0"/>
              <a:t> students through soundless demo…stop at 1:44</a:t>
            </a:r>
          </a:p>
          <a:p>
            <a:r>
              <a:rPr lang="en-US" baseline="0" dirty="0"/>
              <a:t>Start back at 4:31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68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r>
              <a:rPr lang="en-US" dirty="0"/>
              <a:t>https://www.youtube.com/watch?v=mWT-_IpWl6M</a:t>
            </a:r>
          </a:p>
          <a:p>
            <a:endParaRPr lang="en-US" dirty="0"/>
          </a:p>
          <a:p>
            <a:r>
              <a:rPr lang="en-US" dirty="0"/>
              <a:t>Walk</a:t>
            </a:r>
            <a:r>
              <a:rPr lang="en-US" baseline="0" dirty="0"/>
              <a:t> students through soundless demo…stop at 1:44</a:t>
            </a:r>
          </a:p>
          <a:p>
            <a:r>
              <a:rPr lang="en-US" baseline="0" dirty="0"/>
              <a:t>Start back at 4:31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94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endParaRPr lang="en-US" dirty="0"/>
          </a:p>
          <a:p>
            <a:r>
              <a:rPr lang="en-US" dirty="0"/>
              <a:t>https://www.youtube.com/watch?v=mWT-_IpWl6M</a:t>
            </a:r>
          </a:p>
          <a:p>
            <a:endParaRPr lang="en-US" dirty="0"/>
          </a:p>
          <a:p>
            <a:r>
              <a:rPr lang="en-US" dirty="0"/>
              <a:t>Walk</a:t>
            </a:r>
            <a:r>
              <a:rPr lang="en-US" baseline="0" dirty="0"/>
              <a:t> students through soundless demo…stop at 1:44</a:t>
            </a:r>
          </a:p>
          <a:p>
            <a:r>
              <a:rPr lang="en-US" baseline="0" dirty="0"/>
              <a:t>Start back at 4:31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88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14</a:t>
            </a:fld>
            <a:endParaRPr lang="en-US"/>
          </a:p>
        </p:txBody>
      </p:sp>
    </p:spTree>
    <p:extLst>
      <p:ext uri="{BB962C8B-B14F-4D97-AF65-F5344CB8AC3E}">
        <p14:creationId xmlns:p14="http://schemas.microsoft.com/office/powerpoint/2010/main" val="863742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15</a:t>
            </a:fld>
            <a:endParaRPr lang="en-US"/>
          </a:p>
        </p:txBody>
      </p:sp>
    </p:spTree>
    <p:extLst>
      <p:ext uri="{BB962C8B-B14F-4D97-AF65-F5344CB8AC3E}">
        <p14:creationId xmlns:p14="http://schemas.microsoft.com/office/powerpoint/2010/main" val="146254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16</a:t>
            </a:fld>
            <a:endParaRPr lang="en-US"/>
          </a:p>
        </p:txBody>
      </p:sp>
    </p:spTree>
    <p:extLst>
      <p:ext uri="{BB962C8B-B14F-4D97-AF65-F5344CB8AC3E}">
        <p14:creationId xmlns:p14="http://schemas.microsoft.com/office/powerpoint/2010/main" val="214928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17</a:t>
            </a:fld>
            <a:endParaRPr lang="en-US"/>
          </a:p>
        </p:txBody>
      </p:sp>
    </p:spTree>
    <p:extLst>
      <p:ext uri="{BB962C8B-B14F-4D97-AF65-F5344CB8AC3E}">
        <p14:creationId xmlns:p14="http://schemas.microsoft.com/office/powerpoint/2010/main" val="311224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18</a:t>
            </a:fld>
            <a:endParaRPr lang="en-US"/>
          </a:p>
        </p:txBody>
      </p:sp>
    </p:spTree>
    <p:extLst>
      <p:ext uri="{BB962C8B-B14F-4D97-AF65-F5344CB8AC3E}">
        <p14:creationId xmlns:p14="http://schemas.microsoft.com/office/powerpoint/2010/main" val="3246879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19</a:t>
            </a:fld>
            <a:endParaRPr lang="en-US"/>
          </a:p>
        </p:txBody>
      </p:sp>
    </p:spTree>
    <p:extLst>
      <p:ext uri="{BB962C8B-B14F-4D97-AF65-F5344CB8AC3E}">
        <p14:creationId xmlns:p14="http://schemas.microsoft.com/office/powerpoint/2010/main" val="319257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10"/>
          </p:nvPr>
        </p:nvSpPr>
        <p:spPr/>
        <p:txBody>
          <a:bodyPr/>
          <a:lstStyle/>
          <a:p>
            <a:fld id="{81427674-DE31-4EC7-AFAC-621D26A8BB3F}" type="slidenum">
              <a:rPr lang="en-US" smtClean="0"/>
              <a:t>20</a:t>
            </a:fld>
            <a:endParaRPr lang="en-US"/>
          </a:p>
        </p:txBody>
      </p:sp>
    </p:spTree>
    <p:extLst>
      <p:ext uri="{BB962C8B-B14F-4D97-AF65-F5344CB8AC3E}">
        <p14:creationId xmlns:p14="http://schemas.microsoft.com/office/powerpoint/2010/main" val="293217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2</a:t>
            </a:fld>
            <a:endParaRPr lang="en-US"/>
          </a:p>
        </p:txBody>
      </p:sp>
    </p:spTree>
    <p:extLst>
      <p:ext uri="{BB962C8B-B14F-4D97-AF65-F5344CB8AC3E}">
        <p14:creationId xmlns:p14="http://schemas.microsoft.com/office/powerpoint/2010/main" val="296695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endParaRPr lang="en-US" dirty="0"/>
          </a:p>
          <a:p>
            <a:r>
              <a:rPr lang="en-US" dirty="0"/>
              <a:t>https://www.ets.org/gre/institutions/about/general/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25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81427674-DE31-4EC7-AFAC-621D26A8BB3F}" type="slidenum">
              <a:rPr lang="en-US" smtClean="0"/>
              <a:t>22</a:t>
            </a:fld>
            <a:endParaRPr lang="en-US"/>
          </a:p>
        </p:txBody>
      </p:sp>
    </p:spTree>
    <p:extLst>
      <p:ext uri="{BB962C8B-B14F-4D97-AF65-F5344CB8AC3E}">
        <p14:creationId xmlns:p14="http://schemas.microsoft.com/office/powerpoint/2010/main" val="608906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http://www.kaptest.com/blog/grad-school-insider/2014/11/24/average-gre-scores-top-grad-school-programs/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154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http://www.kaptest.com/blog/grad-school-insider/2014/11/24/average-gre-scores-top-grad-school-programs/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3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https://www.quora.com/What-will-happen-after-clearing-GRE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53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p>
        </p:txBody>
      </p:sp>
      <p:sp>
        <p:nvSpPr>
          <p:cNvPr id="4" name="Slide Number Placeholder 3"/>
          <p:cNvSpPr>
            <a:spLocks noGrp="1"/>
          </p:cNvSpPr>
          <p:nvPr>
            <p:ph type="sldNum" sz="quarter" idx="10"/>
          </p:nvPr>
        </p:nvSpPr>
        <p:spPr/>
        <p:txBody>
          <a:bodyPr/>
          <a:lstStyle/>
          <a:p>
            <a:fld id="{81427674-DE31-4EC7-AFAC-621D26A8BB3F}" type="slidenum">
              <a:rPr lang="en-US" smtClean="0"/>
              <a:t>26</a:t>
            </a:fld>
            <a:endParaRPr lang="en-US"/>
          </a:p>
        </p:txBody>
      </p:sp>
    </p:spTree>
    <p:extLst>
      <p:ext uri="{BB962C8B-B14F-4D97-AF65-F5344CB8AC3E}">
        <p14:creationId xmlns:p14="http://schemas.microsoft.com/office/powerpoint/2010/main" val="185271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a:t>
            </a:r>
          </a:p>
          <a:p>
            <a:endParaRPr lang="en-US" dirty="0"/>
          </a:p>
        </p:txBody>
      </p:sp>
      <p:sp>
        <p:nvSpPr>
          <p:cNvPr id="4" name="Slide Number Placeholder 3"/>
          <p:cNvSpPr>
            <a:spLocks noGrp="1"/>
          </p:cNvSpPr>
          <p:nvPr>
            <p:ph type="sldNum" sz="quarter" idx="10"/>
          </p:nvPr>
        </p:nvSpPr>
        <p:spPr/>
        <p:txBody>
          <a:bodyPr/>
          <a:lstStyle/>
          <a:p>
            <a:fld id="{81427674-DE31-4EC7-AFAC-621D26A8BB3F}" type="slidenum">
              <a:rPr lang="en-US" smtClean="0"/>
              <a:t>27</a:t>
            </a:fld>
            <a:endParaRPr lang="en-US"/>
          </a:p>
        </p:txBody>
      </p:sp>
    </p:spTree>
    <p:extLst>
      <p:ext uri="{BB962C8B-B14F-4D97-AF65-F5344CB8AC3E}">
        <p14:creationId xmlns:p14="http://schemas.microsoft.com/office/powerpoint/2010/main" val="292319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a:t>
            </a:r>
          </a:p>
          <a:p>
            <a:endParaRPr lang="en-US" dirty="0"/>
          </a:p>
        </p:txBody>
      </p:sp>
      <p:sp>
        <p:nvSpPr>
          <p:cNvPr id="4" name="Slide Number Placeholder 3"/>
          <p:cNvSpPr>
            <a:spLocks noGrp="1"/>
          </p:cNvSpPr>
          <p:nvPr>
            <p:ph type="sldNum" sz="quarter" idx="10"/>
          </p:nvPr>
        </p:nvSpPr>
        <p:spPr/>
        <p:txBody>
          <a:bodyPr/>
          <a:lstStyle/>
          <a:p>
            <a:fld id="{81427674-DE31-4EC7-AFAC-621D26A8BB3F}" type="slidenum">
              <a:rPr lang="en-US" smtClean="0"/>
              <a:t>28</a:t>
            </a:fld>
            <a:endParaRPr lang="en-US"/>
          </a:p>
        </p:txBody>
      </p:sp>
    </p:spTree>
    <p:extLst>
      <p:ext uri="{BB962C8B-B14F-4D97-AF65-F5344CB8AC3E}">
        <p14:creationId xmlns:p14="http://schemas.microsoft.com/office/powerpoint/2010/main" val="3683739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a:t>
            </a:r>
          </a:p>
          <a:p>
            <a:endParaRPr lang="en-US" dirty="0"/>
          </a:p>
        </p:txBody>
      </p:sp>
      <p:sp>
        <p:nvSpPr>
          <p:cNvPr id="4" name="Slide Number Placeholder 3"/>
          <p:cNvSpPr>
            <a:spLocks noGrp="1"/>
          </p:cNvSpPr>
          <p:nvPr>
            <p:ph type="sldNum" sz="quarter" idx="10"/>
          </p:nvPr>
        </p:nvSpPr>
        <p:spPr/>
        <p:txBody>
          <a:bodyPr/>
          <a:lstStyle/>
          <a:p>
            <a:fld id="{81427674-DE31-4EC7-AFAC-621D26A8BB3F}" type="slidenum">
              <a:rPr lang="en-US" smtClean="0"/>
              <a:t>29</a:t>
            </a:fld>
            <a:endParaRPr lang="en-US"/>
          </a:p>
        </p:txBody>
      </p:sp>
    </p:spTree>
    <p:extLst>
      <p:ext uri="{BB962C8B-B14F-4D97-AF65-F5344CB8AC3E}">
        <p14:creationId xmlns:p14="http://schemas.microsoft.com/office/powerpoint/2010/main" val="2957059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p>
        </p:txBody>
      </p:sp>
      <p:sp>
        <p:nvSpPr>
          <p:cNvPr id="4" name="Slide Number Placeholder 3"/>
          <p:cNvSpPr>
            <a:spLocks noGrp="1"/>
          </p:cNvSpPr>
          <p:nvPr>
            <p:ph type="sldNum" sz="quarter" idx="10"/>
          </p:nvPr>
        </p:nvSpPr>
        <p:spPr/>
        <p:txBody>
          <a:bodyPr/>
          <a:lstStyle/>
          <a:p>
            <a:fld id="{81427674-DE31-4EC7-AFAC-621D26A8BB3F}" type="slidenum">
              <a:rPr lang="en-US" smtClean="0"/>
              <a:t>30</a:t>
            </a:fld>
            <a:endParaRPr lang="en-US"/>
          </a:p>
        </p:txBody>
      </p:sp>
    </p:spTree>
    <p:extLst>
      <p:ext uri="{BB962C8B-B14F-4D97-AF65-F5344CB8AC3E}">
        <p14:creationId xmlns:p14="http://schemas.microsoft.com/office/powerpoint/2010/main" val="5688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3</a:t>
            </a:fld>
            <a:endParaRPr lang="en-US"/>
          </a:p>
        </p:txBody>
      </p:sp>
    </p:spTree>
    <p:extLst>
      <p:ext uri="{BB962C8B-B14F-4D97-AF65-F5344CB8AC3E}">
        <p14:creationId xmlns:p14="http://schemas.microsoft.com/office/powerpoint/2010/main" val="299094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4</a:t>
            </a:fld>
            <a:endParaRPr lang="en-US"/>
          </a:p>
        </p:txBody>
      </p:sp>
    </p:spTree>
    <p:extLst>
      <p:ext uri="{BB962C8B-B14F-4D97-AF65-F5344CB8AC3E}">
        <p14:creationId xmlns:p14="http://schemas.microsoft.com/office/powerpoint/2010/main" val="235120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5</a:t>
            </a:fld>
            <a:endParaRPr lang="en-US"/>
          </a:p>
        </p:txBody>
      </p:sp>
    </p:spTree>
    <p:extLst>
      <p:ext uri="{BB962C8B-B14F-4D97-AF65-F5344CB8AC3E}">
        <p14:creationId xmlns:p14="http://schemas.microsoft.com/office/powerpoint/2010/main" val="363088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6</a:t>
            </a:fld>
            <a:endParaRPr lang="en-US"/>
          </a:p>
        </p:txBody>
      </p:sp>
    </p:spTree>
    <p:extLst>
      <p:ext uri="{BB962C8B-B14F-4D97-AF65-F5344CB8AC3E}">
        <p14:creationId xmlns:p14="http://schemas.microsoft.com/office/powerpoint/2010/main" val="409091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Needy</a:t>
            </a:r>
          </a:p>
        </p:txBody>
      </p:sp>
      <p:sp>
        <p:nvSpPr>
          <p:cNvPr id="4" name="Slide Number Placeholder 3"/>
          <p:cNvSpPr>
            <a:spLocks noGrp="1"/>
          </p:cNvSpPr>
          <p:nvPr>
            <p:ph type="sldNum" sz="quarter" idx="10"/>
          </p:nvPr>
        </p:nvSpPr>
        <p:spPr/>
        <p:txBody>
          <a:bodyPr/>
          <a:lstStyle/>
          <a:p>
            <a:fld id="{81427674-DE31-4EC7-AFAC-621D26A8BB3F}" type="slidenum">
              <a:rPr lang="en-US" smtClean="0"/>
              <a:t>7</a:t>
            </a:fld>
            <a:endParaRPr lang="en-US"/>
          </a:p>
        </p:txBody>
      </p:sp>
    </p:spTree>
    <p:extLst>
      <p:ext uri="{BB962C8B-B14F-4D97-AF65-F5344CB8AC3E}">
        <p14:creationId xmlns:p14="http://schemas.microsoft.com/office/powerpoint/2010/main" val="95438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81427674-DE31-4EC7-AFAC-621D26A8BB3F}" type="slidenum">
              <a:rPr lang="en-US" smtClean="0"/>
              <a:t>8</a:t>
            </a:fld>
            <a:endParaRPr lang="en-US"/>
          </a:p>
        </p:txBody>
      </p:sp>
    </p:spTree>
    <p:extLst>
      <p:ext uri="{BB962C8B-B14F-4D97-AF65-F5344CB8AC3E}">
        <p14:creationId xmlns:p14="http://schemas.microsoft.com/office/powerpoint/2010/main" val="344031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r>
              <a:rPr lang="en-US" dirty="0"/>
              <a:t>https://www.youtube.com/watch?v=mWT-_IpWl6M</a:t>
            </a:r>
          </a:p>
          <a:p>
            <a:endParaRPr lang="en-US" dirty="0"/>
          </a:p>
          <a:p>
            <a:r>
              <a:rPr lang="en-US" dirty="0"/>
              <a:t>Walk</a:t>
            </a:r>
            <a:r>
              <a:rPr lang="en-US" baseline="0" dirty="0"/>
              <a:t> students through soundless demo…stop at 1:44</a:t>
            </a:r>
          </a:p>
          <a:p>
            <a:r>
              <a:rPr lang="en-US" baseline="0" dirty="0"/>
              <a:t>Start back at 4:31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2BC8C-2CA9-41EB-B17B-F5BEA0F15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086" y="2130425"/>
            <a:ext cx="7703114"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BCB9E-231C-EC4B-93AF-6A2883C5EF38}"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188897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BCB9E-231C-EC4B-93AF-6A2883C5EF38}"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79234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4285"/>
            <a:ext cx="2057400" cy="4901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5086" y="1224285"/>
            <a:ext cx="5721914" cy="4901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BCB9E-231C-EC4B-93AF-6A2883C5EF38}"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3613807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024588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33762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09215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65237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918511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69556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505143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92978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BCB9E-231C-EC4B-93AF-6A2883C5EF38}"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38624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521977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38378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4AEFEF09-AE76-46EB-BDDB-CBCF137C7371}" type="datetimeFigureOut">
              <a:rPr lang="en-US" sz="1350" smtClean="0">
                <a:solidFill>
                  <a:prstClr val="black"/>
                </a:solidFill>
              </a:rPr>
              <a:pPr defTabSz="685800"/>
              <a:t>9/20/18</a:t>
            </a:fld>
            <a:endParaRPr lang="en-US"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AA96FA80-C51E-4524-9BF5-9A64FF89CFCC}"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77043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DBCB9E-231C-EC4B-93AF-6A2883C5EF38}"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61889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086" y="2160300"/>
            <a:ext cx="3740713" cy="4075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7986" y="2187921"/>
            <a:ext cx="3858814" cy="40479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BCB9E-231C-EC4B-93AF-6A2883C5EF38}"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375212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6528" y="892349"/>
            <a:ext cx="7920272"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5084" y="2128202"/>
            <a:ext cx="38558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5085" y="2770187"/>
            <a:ext cx="3855807"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73749" y="2128202"/>
            <a:ext cx="38130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73749" y="2767964"/>
            <a:ext cx="3801610" cy="3588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BCB9E-231C-EC4B-93AF-6A2883C5EF38}" type="datetimeFigureOut">
              <a:rPr lang="en-US" smtClean="0"/>
              <a:t>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13601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BCB9E-231C-EC4B-93AF-6A2883C5EF38}" type="datetimeFigureOut">
              <a:rPr lang="en-US" smtClean="0"/>
              <a:t>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390542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BCB9E-231C-EC4B-93AF-6A2883C5EF38}" type="datetimeFigureOut">
              <a:rPr lang="en-US" smtClean="0"/>
              <a:t>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249608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086" y="1178518"/>
            <a:ext cx="2710427" cy="110986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78518"/>
            <a:ext cx="5111750" cy="49476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086" y="2288384"/>
            <a:ext cx="2710427" cy="38377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DBCB9E-231C-EC4B-93AF-6A2883C5EF38}"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82700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4191"/>
            <a:ext cx="5486400" cy="35833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DBCB9E-231C-EC4B-93AF-6A2883C5EF38}"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09A7F-DA4F-7A48-BA9F-1ADD0F1A3EFA}" type="slidenum">
              <a:rPr lang="en-US" smtClean="0"/>
              <a:t>‹#›</a:t>
            </a:fld>
            <a:endParaRPr lang="en-US"/>
          </a:p>
        </p:txBody>
      </p:sp>
    </p:spTree>
    <p:extLst>
      <p:ext uri="{BB962C8B-B14F-4D97-AF65-F5344CB8AC3E}">
        <p14:creationId xmlns:p14="http://schemas.microsoft.com/office/powerpoint/2010/main" val="244499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087" y="1017300"/>
            <a:ext cx="792027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528" y="2193843"/>
            <a:ext cx="7908831" cy="40534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86" y="6356350"/>
            <a:ext cx="18357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BCB9E-231C-EC4B-93AF-6A2883C5EF38}" type="datetimeFigureOut">
              <a:rPr lang="en-US" smtClean="0"/>
              <a:t>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09A7F-DA4F-7A48-BA9F-1ADD0F1A3EFA}" type="slidenum">
              <a:rPr lang="en-US" smtClean="0"/>
              <a:t>‹#›</a:t>
            </a:fld>
            <a:endParaRPr lang="en-US"/>
          </a:p>
        </p:txBody>
      </p:sp>
      <p:sp>
        <p:nvSpPr>
          <p:cNvPr id="7" name="Rectangle 6"/>
          <p:cNvSpPr/>
          <p:nvPr/>
        </p:nvSpPr>
        <p:spPr>
          <a:xfrm>
            <a:off x="-1" y="0"/>
            <a:ext cx="766529" cy="6858000"/>
          </a:xfrm>
          <a:prstGeom prst="rect">
            <a:avLst/>
          </a:prstGeom>
          <a:solidFill>
            <a:srgbClr val="8A13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77969" y="0"/>
            <a:ext cx="0" cy="685800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descr="EngineeringHoriz201NEW.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0788" y="104948"/>
            <a:ext cx="2837300" cy="912352"/>
          </a:xfrm>
          <a:prstGeom prst="rect">
            <a:avLst/>
          </a:prstGeom>
        </p:spPr>
      </p:pic>
    </p:spTree>
    <p:extLst>
      <p:ext uri="{BB962C8B-B14F-4D97-AF65-F5344CB8AC3E}">
        <p14:creationId xmlns:p14="http://schemas.microsoft.com/office/powerpoint/2010/main" val="42409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8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834284" y="0"/>
            <a:ext cx="309716" cy="6858000"/>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8708926" y="0"/>
            <a:ext cx="12536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63741" y="144166"/>
            <a:ext cx="1465611" cy="900234"/>
          </a:xfrm>
          <a:prstGeom prst="rect">
            <a:avLst/>
          </a:prstGeom>
        </p:spPr>
      </p:pic>
    </p:spTree>
    <p:extLst>
      <p:ext uri="{BB962C8B-B14F-4D97-AF65-F5344CB8AC3E}">
        <p14:creationId xmlns:p14="http://schemas.microsoft.com/office/powerpoint/2010/main" val="591429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agoosh.com/gre/gre-study-plans-and-guid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raduate-recruitment.uark.edu/applying/index.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SIIRE GRE Workshop</a:t>
            </a:r>
          </a:p>
        </p:txBody>
      </p:sp>
      <p:sp>
        <p:nvSpPr>
          <p:cNvPr id="3" name="Subtitle 2"/>
          <p:cNvSpPr>
            <a:spLocks noGrp="1"/>
          </p:cNvSpPr>
          <p:nvPr>
            <p:ph type="subTitle" idx="1"/>
          </p:nvPr>
        </p:nvSpPr>
        <p:spPr/>
        <p:txBody>
          <a:bodyPr>
            <a:normAutofit/>
          </a:bodyPr>
          <a:lstStyle/>
          <a:p>
            <a:r>
              <a:rPr lang="en-US" dirty="0"/>
              <a:t>Dr. Kim </a:t>
            </a:r>
            <a:r>
              <a:rPr lang="en-US" dirty="0" err="1"/>
              <a:t>LaScola</a:t>
            </a:r>
            <a:r>
              <a:rPr lang="en-US" dirty="0"/>
              <a:t> Needy</a:t>
            </a:r>
          </a:p>
          <a:p>
            <a:r>
              <a:rPr lang="en-US" dirty="0"/>
              <a:t>Dr. Manuel D. Rossetti</a:t>
            </a:r>
          </a:p>
          <a:p>
            <a:r>
              <a:rPr lang="en-US" dirty="0"/>
              <a:t>Abbie Lasater, Ryan Sanders, </a:t>
            </a:r>
            <a:r>
              <a:rPr lang="en-US"/>
              <a:t>Justin Taylor</a:t>
            </a:r>
            <a:endParaRPr lang="en-US" dirty="0"/>
          </a:p>
        </p:txBody>
      </p:sp>
    </p:spTree>
    <p:extLst>
      <p:ext uri="{BB962C8B-B14F-4D97-AF65-F5344CB8AC3E}">
        <p14:creationId xmlns:p14="http://schemas.microsoft.com/office/powerpoint/2010/main" val="266114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63" y="704034"/>
            <a:ext cx="7920272" cy="1143000"/>
          </a:xfrm>
        </p:spPr>
        <p:txBody>
          <a:bodyPr/>
          <a:lstStyle/>
          <a:p>
            <a:r>
              <a:rPr lang="en-US" dirty="0"/>
              <a:t>Think GRE as…</a:t>
            </a:r>
          </a:p>
        </p:txBody>
      </p:sp>
      <p:pic>
        <p:nvPicPr>
          <p:cNvPr id="4" name="Picture 3"/>
          <p:cNvPicPr>
            <a:picLocks noChangeAspect="1"/>
          </p:cNvPicPr>
          <p:nvPr/>
        </p:nvPicPr>
        <p:blipFill>
          <a:blip r:embed="rId3"/>
          <a:stretch>
            <a:fillRect/>
          </a:stretch>
        </p:blipFill>
        <p:spPr>
          <a:xfrm>
            <a:off x="1392237" y="2797703"/>
            <a:ext cx="2143125" cy="2143125"/>
          </a:xfrm>
          <a:prstGeom prst="rect">
            <a:avLst/>
          </a:prstGeom>
        </p:spPr>
      </p:pic>
      <p:pic>
        <p:nvPicPr>
          <p:cNvPr id="7" name="Picture 6"/>
          <p:cNvPicPr>
            <a:picLocks noChangeAspect="1"/>
          </p:cNvPicPr>
          <p:nvPr/>
        </p:nvPicPr>
        <p:blipFill>
          <a:blip r:embed="rId4"/>
          <a:stretch>
            <a:fillRect/>
          </a:stretch>
        </p:blipFill>
        <p:spPr>
          <a:xfrm>
            <a:off x="6362171" y="2802465"/>
            <a:ext cx="2143125" cy="2133600"/>
          </a:xfrm>
          <a:prstGeom prst="rect">
            <a:avLst/>
          </a:prstGeom>
        </p:spPr>
      </p:pic>
    </p:spTree>
    <p:extLst>
      <p:ext uri="{BB962C8B-B14F-4D97-AF65-F5344CB8AC3E}">
        <p14:creationId xmlns:p14="http://schemas.microsoft.com/office/powerpoint/2010/main" val="103444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62D1-B108-3146-ABFA-AC30EFAFF0A6}"/>
              </a:ext>
            </a:extLst>
          </p:cNvPr>
          <p:cNvSpPr>
            <a:spLocks noGrp="1"/>
          </p:cNvSpPr>
          <p:nvPr>
            <p:ph type="title"/>
          </p:nvPr>
        </p:nvSpPr>
        <p:spPr/>
        <p:txBody>
          <a:bodyPr/>
          <a:lstStyle/>
          <a:p>
            <a:r>
              <a:rPr lang="en-US" dirty="0"/>
              <a:t>Registering for the GRE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E334DC7E-EEEF-4F48-A0A8-225E15143856}"/>
                  </a:ext>
                </a:extLst>
              </p:cNvPr>
              <p:cNvGraphicFramePr>
                <a:graphicFrameLocks noGrp="1"/>
              </p:cNvGraphicFramePr>
              <p:nvPr>
                <p:ph idx="1"/>
                <p:extLst>
                  <p:ext uri="{D42A27DB-BD31-4B8C-83A1-F6EECF244321}">
                    <p14:modId xmlns:p14="http://schemas.microsoft.com/office/powerpoint/2010/main" val="3108344511"/>
                  </p:ext>
                </p:extLst>
              </p:nvPr>
            </p:nvGraphicFramePr>
            <p:xfrm>
              <a:off x="1104446" y="2160300"/>
              <a:ext cx="7908925" cy="405288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E334DC7E-EEEF-4F48-A0A8-225E15143856}"/>
                  </a:ext>
                </a:extLst>
              </p:cNvPr>
              <p:cNvPicPr>
                <a:picLocks noGrp="1" noRot="1" noChangeAspect="1" noMove="1" noResize="1" noEditPoints="1" noAdjustHandles="1" noChangeArrowheads="1" noChangeShapeType="1"/>
              </p:cNvPicPr>
              <p:nvPr/>
            </p:nvPicPr>
            <p:blipFill>
              <a:blip r:embed="rId3"/>
              <a:stretch>
                <a:fillRect/>
              </a:stretch>
            </p:blipFill>
            <p:spPr>
              <a:xfrm>
                <a:off x="1104446" y="2160300"/>
                <a:ext cx="7908925" cy="4052888"/>
              </a:xfrm>
              <a:prstGeom prst="rect">
                <a:avLst/>
              </a:prstGeom>
            </p:spPr>
          </p:pic>
        </mc:Fallback>
      </mc:AlternateContent>
    </p:spTree>
    <p:extLst>
      <p:ext uri="{BB962C8B-B14F-4D97-AF65-F5344CB8AC3E}">
        <p14:creationId xmlns:p14="http://schemas.microsoft.com/office/powerpoint/2010/main" val="9018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63" y="704034"/>
            <a:ext cx="7920272" cy="1143000"/>
          </a:xfrm>
        </p:spPr>
        <p:txBody>
          <a:bodyPr/>
          <a:lstStyle/>
          <a:p>
            <a:r>
              <a:rPr lang="en-US" dirty="0"/>
              <a:t>Registration Checklist</a:t>
            </a:r>
          </a:p>
        </p:txBody>
      </p:sp>
      <p:pic>
        <p:nvPicPr>
          <p:cNvPr id="5" name="Picture 4"/>
          <p:cNvPicPr>
            <a:picLocks noChangeAspect="1"/>
          </p:cNvPicPr>
          <p:nvPr/>
        </p:nvPicPr>
        <p:blipFill>
          <a:blip r:embed="rId3"/>
          <a:stretch>
            <a:fillRect/>
          </a:stretch>
        </p:blipFill>
        <p:spPr>
          <a:xfrm>
            <a:off x="2524551" y="1847034"/>
            <a:ext cx="4501295" cy="4851954"/>
          </a:xfrm>
          <a:prstGeom prst="rect">
            <a:avLst/>
          </a:prstGeom>
        </p:spPr>
      </p:pic>
    </p:spTree>
    <p:extLst>
      <p:ext uri="{BB962C8B-B14F-4D97-AF65-F5344CB8AC3E}">
        <p14:creationId xmlns:p14="http://schemas.microsoft.com/office/powerpoint/2010/main" val="16408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1505" y="1374120"/>
            <a:ext cx="6510591" cy="5210427"/>
          </a:xfrm>
          <a:prstGeom prst="rect">
            <a:avLst/>
          </a:prstGeom>
        </p:spPr>
      </p:pic>
      <p:sp>
        <p:nvSpPr>
          <p:cNvPr id="4" name="Title 3"/>
          <p:cNvSpPr>
            <a:spLocks noGrp="1"/>
          </p:cNvSpPr>
          <p:nvPr>
            <p:ph type="title"/>
          </p:nvPr>
        </p:nvSpPr>
        <p:spPr>
          <a:xfrm>
            <a:off x="1439333" y="119833"/>
            <a:ext cx="4010226" cy="1143000"/>
          </a:xfrm>
        </p:spPr>
        <p:txBody>
          <a:bodyPr/>
          <a:lstStyle/>
          <a:p>
            <a:r>
              <a:rPr lang="en-US" dirty="0"/>
              <a:t>Create Account</a:t>
            </a:r>
          </a:p>
        </p:txBody>
      </p:sp>
    </p:spTree>
    <p:extLst>
      <p:ext uri="{BB962C8B-B14F-4D97-AF65-F5344CB8AC3E}">
        <p14:creationId xmlns:p14="http://schemas.microsoft.com/office/powerpoint/2010/main" val="190598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54" y="0"/>
            <a:ext cx="4164046" cy="1143000"/>
          </a:xfrm>
        </p:spPr>
        <p:txBody>
          <a:bodyPr/>
          <a:lstStyle/>
          <a:p>
            <a:r>
              <a:rPr lang="en-US" dirty="0"/>
              <a:t>My GRE Home</a:t>
            </a:r>
          </a:p>
        </p:txBody>
      </p:sp>
      <p:pic>
        <p:nvPicPr>
          <p:cNvPr id="3" name="Picture 2"/>
          <p:cNvPicPr>
            <a:picLocks noChangeAspect="1"/>
          </p:cNvPicPr>
          <p:nvPr/>
        </p:nvPicPr>
        <p:blipFill>
          <a:blip r:embed="rId3"/>
          <a:stretch>
            <a:fillRect/>
          </a:stretch>
        </p:blipFill>
        <p:spPr>
          <a:xfrm>
            <a:off x="1155262" y="1143000"/>
            <a:ext cx="7832542" cy="5659896"/>
          </a:xfrm>
          <a:prstGeom prst="rect">
            <a:avLst/>
          </a:prstGeom>
        </p:spPr>
      </p:pic>
    </p:spTree>
    <p:extLst>
      <p:ext uri="{BB962C8B-B14F-4D97-AF65-F5344CB8AC3E}">
        <p14:creationId xmlns:p14="http://schemas.microsoft.com/office/powerpoint/2010/main" val="193935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153" y="763300"/>
            <a:ext cx="6737913" cy="1143000"/>
          </a:xfrm>
        </p:spPr>
        <p:txBody>
          <a:bodyPr/>
          <a:lstStyle/>
          <a:p>
            <a:r>
              <a:rPr lang="en-US" dirty="0"/>
              <a:t>Find Test Centers &amp; Dates</a:t>
            </a:r>
          </a:p>
        </p:txBody>
      </p:sp>
      <p:pic>
        <p:nvPicPr>
          <p:cNvPr id="4" name="Picture 3"/>
          <p:cNvPicPr>
            <a:picLocks noChangeAspect="1"/>
          </p:cNvPicPr>
          <p:nvPr/>
        </p:nvPicPr>
        <p:blipFill>
          <a:blip r:embed="rId3"/>
          <a:stretch>
            <a:fillRect/>
          </a:stretch>
        </p:blipFill>
        <p:spPr>
          <a:xfrm>
            <a:off x="865153" y="2090180"/>
            <a:ext cx="8179621" cy="3964575"/>
          </a:xfrm>
          <a:prstGeom prst="rect">
            <a:avLst/>
          </a:prstGeom>
        </p:spPr>
      </p:pic>
      <p:sp>
        <p:nvSpPr>
          <p:cNvPr id="5" name="TextBox 4"/>
          <p:cNvSpPr txBox="1"/>
          <p:nvPr/>
        </p:nvSpPr>
        <p:spPr>
          <a:xfrm>
            <a:off x="4234109" y="3259667"/>
            <a:ext cx="4419095" cy="369332"/>
          </a:xfrm>
          <a:prstGeom prst="rect">
            <a:avLst/>
          </a:prstGeom>
          <a:noFill/>
        </p:spPr>
        <p:txBody>
          <a:bodyPr wrap="none" rtlCol="0">
            <a:spAutoFit/>
          </a:bodyPr>
          <a:lstStyle/>
          <a:p>
            <a:r>
              <a:rPr lang="en-US" dirty="0">
                <a:solidFill>
                  <a:srgbClr val="FF0000"/>
                </a:solidFill>
              </a:rPr>
              <a:t>Be sure to select General test for engineering</a:t>
            </a:r>
          </a:p>
        </p:txBody>
      </p:sp>
    </p:spTree>
    <p:extLst>
      <p:ext uri="{BB962C8B-B14F-4D97-AF65-F5344CB8AC3E}">
        <p14:creationId xmlns:p14="http://schemas.microsoft.com/office/powerpoint/2010/main" val="167796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87" y="720967"/>
            <a:ext cx="7920272" cy="1143000"/>
          </a:xfrm>
        </p:spPr>
        <p:txBody>
          <a:bodyPr/>
          <a:lstStyle/>
          <a:p>
            <a:r>
              <a:rPr lang="en-US" dirty="0"/>
              <a:t>Find Test Centers &amp; Dates</a:t>
            </a:r>
          </a:p>
        </p:txBody>
      </p:sp>
      <p:pic>
        <p:nvPicPr>
          <p:cNvPr id="5" name="Picture 4"/>
          <p:cNvPicPr>
            <a:picLocks noChangeAspect="1"/>
          </p:cNvPicPr>
          <p:nvPr/>
        </p:nvPicPr>
        <p:blipFill>
          <a:blip r:embed="rId3"/>
          <a:stretch>
            <a:fillRect/>
          </a:stretch>
        </p:blipFill>
        <p:spPr>
          <a:xfrm>
            <a:off x="922866" y="1916737"/>
            <a:ext cx="8221134" cy="3717948"/>
          </a:xfrm>
          <a:prstGeom prst="rect">
            <a:avLst/>
          </a:prstGeom>
        </p:spPr>
      </p:pic>
    </p:spTree>
    <p:extLst>
      <p:ext uri="{BB962C8B-B14F-4D97-AF65-F5344CB8AC3E}">
        <p14:creationId xmlns:p14="http://schemas.microsoft.com/office/powerpoint/2010/main" val="143378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6584" y="1108933"/>
            <a:ext cx="7728775" cy="5588399"/>
          </a:xfrm>
          <a:prstGeom prst="rect">
            <a:avLst/>
          </a:prstGeom>
        </p:spPr>
      </p:pic>
    </p:spTree>
    <p:extLst>
      <p:ext uri="{BB962C8B-B14F-4D97-AF65-F5344CB8AC3E}">
        <p14:creationId xmlns:p14="http://schemas.microsoft.com/office/powerpoint/2010/main" val="163857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Personal Information</a:t>
            </a:r>
          </a:p>
        </p:txBody>
      </p:sp>
      <p:sp>
        <p:nvSpPr>
          <p:cNvPr id="3" name="Rectangle 2"/>
          <p:cNvSpPr/>
          <p:nvPr/>
        </p:nvSpPr>
        <p:spPr>
          <a:xfrm>
            <a:off x="796010" y="2613392"/>
            <a:ext cx="8347990"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Use information on official documents</a:t>
            </a:r>
          </a:p>
        </p:txBody>
      </p:sp>
      <p:pic>
        <p:nvPicPr>
          <p:cNvPr id="5" name="Picture 4"/>
          <p:cNvPicPr>
            <a:picLocks noChangeAspect="1"/>
          </p:cNvPicPr>
          <p:nvPr/>
        </p:nvPicPr>
        <p:blipFill>
          <a:blip r:embed="rId3"/>
          <a:stretch>
            <a:fillRect/>
          </a:stretch>
        </p:blipFill>
        <p:spPr>
          <a:xfrm>
            <a:off x="1717145" y="4030662"/>
            <a:ext cx="2238375" cy="2047875"/>
          </a:xfrm>
          <a:prstGeom prst="rect">
            <a:avLst/>
          </a:prstGeom>
        </p:spPr>
      </p:pic>
      <p:pic>
        <p:nvPicPr>
          <p:cNvPr id="7" name="Picture 6"/>
          <p:cNvPicPr>
            <a:picLocks noChangeAspect="1"/>
          </p:cNvPicPr>
          <p:nvPr/>
        </p:nvPicPr>
        <p:blipFill>
          <a:blip r:embed="rId4"/>
          <a:stretch>
            <a:fillRect/>
          </a:stretch>
        </p:blipFill>
        <p:spPr>
          <a:xfrm>
            <a:off x="5376405" y="4459287"/>
            <a:ext cx="2819400" cy="1619250"/>
          </a:xfrm>
          <a:prstGeom prst="rect">
            <a:avLst/>
          </a:prstGeom>
        </p:spPr>
      </p:pic>
    </p:spTree>
    <p:extLst>
      <p:ext uri="{BB962C8B-B14F-4D97-AF65-F5344CB8AC3E}">
        <p14:creationId xmlns:p14="http://schemas.microsoft.com/office/powerpoint/2010/main" val="78240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887" y="108398"/>
            <a:ext cx="3427446" cy="1143000"/>
          </a:xfrm>
        </p:spPr>
        <p:txBody>
          <a:bodyPr/>
          <a:lstStyle/>
          <a:p>
            <a:r>
              <a:rPr lang="en-US" dirty="0"/>
              <a:t>Opt In/Out</a:t>
            </a:r>
          </a:p>
        </p:txBody>
      </p:sp>
      <p:pic>
        <p:nvPicPr>
          <p:cNvPr id="3" name="Picture 2"/>
          <p:cNvPicPr>
            <a:picLocks noChangeAspect="1"/>
          </p:cNvPicPr>
          <p:nvPr/>
        </p:nvPicPr>
        <p:blipFill>
          <a:blip r:embed="rId3"/>
          <a:stretch>
            <a:fillRect/>
          </a:stretch>
        </p:blipFill>
        <p:spPr>
          <a:xfrm>
            <a:off x="1251255" y="1394031"/>
            <a:ext cx="7403490" cy="5289136"/>
          </a:xfrm>
          <a:prstGeom prst="rect">
            <a:avLst/>
          </a:prstGeom>
        </p:spPr>
      </p:pic>
    </p:spTree>
    <p:extLst>
      <p:ext uri="{BB962C8B-B14F-4D97-AF65-F5344CB8AC3E}">
        <p14:creationId xmlns:p14="http://schemas.microsoft.com/office/powerpoint/2010/main" val="188744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060" y="1635006"/>
            <a:ext cx="2517750" cy="4206453"/>
          </a:xfrm>
        </p:spPr>
        <p:txBody>
          <a:bodyPr/>
          <a:lstStyle/>
          <a:p>
            <a:r>
              <a:rPr lang="en-US" dirty="0"/>
              <a:t>Help Improve this Seminar!</a:t>
            </a:r>
          </a:p>
        </p:txBody>
      </p:sp>
      <p:pic>
        <p:nvPicPr>
          <p:cNvPr id="3" name="Picture 2"/>
          <p:cNvPicPr>
            <a:picLocks noChangeAspect="1"/>
          </p:cNvPicPr>
          <p:nvPr/>
        </p:nvPicPr>
        <p:blipFill>
          <a:blip r:embed="rId3"/>
          <a:stretch>
            <a:fillRect/>
          </a:stretch>
        </p:blipFill>
        <p:spPr>
          <a:xfrm>
            <a:off x="1177878" y="362894"/>
            <a:ext cx="4612934" cy="6132211"/>
          </a:xfrm>
          <a:prstGeom prst="rect">
            <a:avLst/>
          </a:prstGeom>
        </p:spPr>
      </p:pic>
    </p:spTree>
    <p:extLst>
      <p:ext uri="{BB962C8B-B14F-4D97-AF65-F5344CB8AC3E}">
        <p14:creationId xmlns:p14="http://schemas.microsoft.com/office/powerpoint/2010/main" val="200322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487" y="94433"/>
            <a:ext cx="4130180" cy="1143000"/>
          </a:xfrm>
        </p:spPr>
        <p:txBody>
          <a:bodyPr/>
          <a:lstStyle/>
          <a:p>
            <a:r>
              <a:rPr lang="en-US" dirty="0"/>
              <a:t>Pay for Exam</a:t>
            </a:r>
          </a:p>
        </p:txBody>
      </p:sp>
      <p:sp>
        <p:nvSpPr>
          <p:cNvPr id="5" name="Rectangle 4">
            <a:extLst>
              <a:ext uri="{FF2B5EF4-FFF2-40B4-BE49-F238E27FC236}">
                <a16:creationId xmlns:a16="http://schemas.microsoft.com/office/drawing/2014/main" id="{A3AEC0CB-09C8-47DC-9773-C8D95FED17E5}"/>
              </a:ext>
            </a:extLst>
          </p:cNvPr>
          <p:cNvSpPr/>
          <p:nvPr/>
        </p:nvSpPr>
        <p:spPr>
          <a:xfrm>
            <a:off x="940577" y="6228176"/>
            <a:ext cx="5727852" cy="369332"/>
          </a:xfrm>
          <a:prstGeom prst="rect">
            <a:avLst/>
          </a:prstGeom>
        </p:spPr>
        <p:txBody>
          <a:bodyPr wrap="square">
            <a:spAutoFit/>
          </a:bodyPr>
          <a:lstStyle/>
          <a:p>
            <a:r>
              <a:rPr lang="en-US" dirty="0"/>
              <a:t>https://www.ets.org/gre/revised_general/about/fees</a:t>
            </a:r>
          </a:p>
        </p:txBody>
      </p:sp>
      <p:pic>
        <p:nvPicPr>
          <p:cNvPr id="6" name="Picture 5">
            <a:extLst>
              <a:ext uri="{FF2B5EF4-FFF2-40B4-BE49-F238E27FC236}">
                <a16:creationId xmlns:a16="http://schemas.microsoft.com/office/drawing/2014/main" id="{10C86B11-E6A3-4338-B78C-C6254D892A2D}"/>
              </a:ext>
            </a:extLst>
          </p:cNvPr>
          <p:cNvPicPr>
            <a:picLocks noChangeAspect="1"/>
          </p:cNvPicPr>
          <p:nvPr/>
        </p:nvPicPr>
        <p:blipFill rotWithShape="1">
          <a:blip r:embed="rId3"/>
          <a:srcRect l="28537" t="35583" r="32561" b="25610"/>
          <a:stretch/>
        </p:blipFill>
        <p:spPr>
          <a:xfrm>
            <a:off x="1260086" y="1689409"/>
            <a:ext cx="7114479" cy="3992135"/>
          </a:xfrm>
          <a:prstGeom prst="rect">
            <a:avLst/>
          </a:prstGeom>
        </p:spPr>
      </p:pic>
    </p:spTree>
    <p:extLst>
      <p:ext uri="{BB962C8B-B14F-4D97-AF65-F5344CB8AC3E}">
        <p14:creationId xmlns:p14="http://schemas.microsoft.com/office/powerpoint/2010/main" val="147487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 Breakdown</a:t>
            </a:r>
          </a:p>
        </p:txBody>
      </p:sp>
      <p:pic>
        <p:nvPicPr>
          <p:cNvPr id="4" name="Content Placeholder 3"/>
          <p:cNvPicPr>
            <a:picLocks noGrp="1" noChangeAspect="1"/>
          </p:cNvPicPr>
          <p:nvPr>
            <p:ph idx="1"/>
          </p:nvPr>
        </p:nvPicPr>
        <p:blipFill rotWithShape="1">
          <a:blip r:embed="rId3"/>
          <a:srcRect l="19528" t="12818" r="59352" b="48097"/>
          <a:stretch/>
        </p:blipFill>
        <p:spPr>
          <a:xfrm>
            <a:off x="1334366" y="2160300"/>
            <a:ext cx="6761713" cy="4692396"/>
          </a:xfrm>
          <a:prstGeom prst="rect">
            <a:avLst/>
          </a:prstGeom>
        </p:spPr>
      </p:pic>
    </p:spTree>
    <p:extLst>
      <p:ext uri="{BB962C8B-B14F-4D97-AF65-F5344CB8AC3E}">
        <p14:creationId xmlns:p14="http://schemas.microsoft.com/office/powerpoint/2010/main" val="241458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41533" y="1417971"/>
            <a:ext cx="7696200" cy="4695825"/>
          </a:xfrm>
          <a:prstGeom prst="rect">
            <a:avLst/>
          </a:prstGeom>
        </p:spPr>
      </p:pic>
    </p:spTree>
    <p:extLst>
      <p:ext uri="{BB962C8B-B14F-4D97-AF65-F5344CB8AC3E}">
        <p14:creationId xmlns:p14="http://schemas.microsoft.com/office/powerpoint/2010/main" val="80329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at is the g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378" y="2160300"/>
            <a:ext cx="7741227" cy="39225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10855" y="1017300"/>
            <a:ext cx="7920272" cy="1143000"/>
          </a:xfrm>
        </p:spPr>
        <p:txBody>
          <a:bodyPr/>
          <a:lstStyle/>
          <a:p>
            <a:r>
              <a:rPr lang="en-US" dirty="0"/>
              <a:t>What is a good score?</a:t>
            </a:r>
          </a:p>
        </p:txBody>
      </p:sp>
    </p:spTree>
    <p:extLst>
      <p:ext uri="{BB962C8B-B14F-4D97-AF65-F5344CB8AC3E}">
        <p14:creationId xmlns:p14="http://schemas.microsoft.com/office/powerpoint/2010/main" val="80345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good score is the score that gets you where you want to go!</a:t>
            </a:r>
          </a:p>
        </p:txBody>
      </p:sp>
      <p:sp>
        <p:nvSpPr>
          <p:cNvPr id="3" name="Content Placeholder 2"/>
          <p:cNvSpPr>
            <a:spLocks noGrp="1"/>
          </p:cNvSpPr>
          <p:nvPr>
            <p:ph idx="1"/>
          </p:nvPr>
        </p:nvSpPr>
        <p:spPr/>
        <p:txBody>
          <a:bodyPr>
            <a:normAutofit/>
          </a:bodyPr>
          <a:lstStyle/>
          <a:p>
            <a:pPr marL="0" indent="0">
              <a:buNone/>
            </a:pPr>
            <a:r>
              <a:rPr lang="en-US" dirty="0"/>
              <a:t>For top graduate programs in engineering:</a:t>
            </a:r>
          </a:p>
          <a:p>
            <a:r>
              <a:rPr lang="en-US" dirty="0"/>
              <a:t>Princeton reports that its average GRE scores for admitted students are 161 V and 162 Q. </a:t>
            </a:r>
          </a:p>
          <a:p>
            <a:r>
              <a:rPr lang="en-US" dirty="0"/>
              <a:t>Harvard showed that its average scores for successful applicants to the engineering program are 161 V, 165 Q, and 4.3 AW. </a:t>
            </a:r>
          </a:p>
          <a:p>
            <a:r>
              <a:rPr lang="en-US" dirty="0"/>
              <a:t>USC’s averages in engineering are 155 V and 159 Q.</a:t>
            </a:r>
          </a:p>
        </p:txBody>
      </p:sp>
    </p:spTree>
    <p:extLst>
      <p:ext uri="{BB962C8B-B14F-4D97-AF65-F5344CB8AC3E}">
        <p14:creationId xmlns:p14="http://schemas.microsoft.com/office/powerpoint/2010/main" val="3980103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76" y="667105"/>
            <a:ext cx="7920272" cy="1143000"/>
          </a:xfrm>
        </p:spPr>
        <p:txBody>
          <a:bodyPr/>
          <a:lstStyle/>
          <a:p>
            <a:r>
              <a:rPr lang="en-US" dirty="0"/>
              <a:t>What's Next?</a:t>
            </a:r>
          </a:p>
        </p:txBody>
      </p:sp>
      <p:sp>
        <p:nvSpPr>
          <p:cNvPr id="3" name="Content Placeholder 2"/>
          <p:cNvSpPr>
            <a:spLocks noGrp="1"/>
          </p:cNvSpPr>
          <p:nvPr>
            <p:ph idx="1"/>
          </p:nvPr>
        </p:nvSpPr>
        <p:spPr>
          <a:xfrm>
            <a:off x="931899" y="1882557"/>
            <a:ext cx="7908831" cy="4053445"/>
          </a:xfrm>
        </p:spPr>
        <p:txBody>
          <a:bodyPr>
            <a:noAutofit/>
          </a:bodyPr>
          <a:lstStyle/>
          <a:p>
            <a:pPr marL="0" indent="0">
              <a:buNone/>
            </a:pPr>
            <a:r>
              <a:rPr lang="en-US" sz="1600" dirty="0"/>
              <a:t>1. Writing English proficiency test: (</a:t>
            </a:r>
            <a:r>
              <a:rPr lang="en-US" sz="1600" dirty="0">
                <a:solidFill>
                  <a:schemeClr val="accent1"/>
                </a:solidFill>
              </a:rPr>
              <a:t>international students only</a:t>
            </a:r>
            <a:r>
              <a:rPr lang="en-US" sz="1600" dirty="0"/>
              <a:t>)</a:t>
            </a:r>
          </a:p>
          <a:p>
            <a:pPr marL="0" indent="0">
              <a:buNone/>
            </a:pPr>
            <a:r>
              <a:rPr lang="en-US" sz="1600" dirty="0"/>
              <a:t>2. Shortlisting universities: select universities based on </a:t>
            </a:r>
            <a:r>
              <a:rPr lang="en-US" sz="1600" b="1" u="sng" dirty="0"/>
              <a:t>your</a:t>
            </a:r>
            <a:r>
              <a:rPr lang="en-US" sz="1600" dirty="0"/>
              <a:t> profile, area of interest, budget, reputation, market value etc. (6-10 universities to be safe)</a:t>
            </a:r>
          </a:p>
          <a:p>
            <a:pPr marL="0" indent="0">
              <a:buNone/>
            </a:pPr>
            <a:r>
              <a:rPr lang="en-US" sz="1600" dirty="0"/>
              <a:t>3. Undergraduate transcripts: The schools you are going to apply to will ask for you academic records from the institution you received/pursuing your under graduate degree from.</a:t>
            </a:r>
          </a:p>
          <a:p>
            <a:pPr marL="0" indent="0">
              <a:buNone/>
            </a:pPr>
            <a:r>
              <a:rPr lang="en-US" sz="1600" dirty="0"/>
              <a:t>4. Writing a statement of purpose: Graduate schools usually require an essay outlining your interests and reasons behind pursuing graduate studies. This is considered a pivotal aspect of your application and calls for investing time.</a:t>
            </a:r>
          </a:p>
          <a:p>
            <a:pPr marL="0" indent="0">
              <a:buNone/>
            </a:pPr>
            <a:r>
              <a:rPr lang="en-US" sz="1600" dirty="0"/>
              <a:t>5. Getting letters of recommendations: You might be asked to provide letters of recommendations (usually three) from either your professors during you under graduate studies or from your colleagues if you are a working professional.</a:t>
            </a:r>
          </a:p>
          <a:p>
            <a:pPr marL="0" indent="0">
              <a:buNone/>
            </a:pPr>
            <a:r>
              <a:rPr lang="en-US" sz="1600" dirty="0"/>
              <a:t>6. Completing the online application process: You might be asked to upload your statement of purpose and the scanned copy of your transcripts during online application process.</a:t>
            </a:r>
          </a:p>
          <a:p>
            <a:pPr marL="0" indent="0">
              <a:buNone/>
            </a:pPr>
            <a:r>
              <a:rPr lang="en-US" sz="1600" dirty="0"/>
              <a:t>7. Sending GRE scores to the university via ETS: (TOEFL if you are an international applicant)</a:t>
            </a:r>
          </a:p>
          <a:p>
            <a:pPr marL="0" indent="0">
              <a:buNone/>
            </a:pPr>
            <a:r>
              <a:rPr lang="en-US" sz="1600" dirty="0"/>
              <a:t>8. WAIT!: It usually takes one to three months for the universities to make a decision regarding your application.</a:t>
            </a:r>
          </a:p>
        </p:txBody>
      </p:sp>
    </p:spTree>
    <p:extLst>
      <p:ext uri="{BB962C8B-B14F-4D97-AF65-F5344CB8AC3E}">
        <p14:creationId xmlns:p14="http://schemas.microsoft.com/office/powerpoint/2010/main" val="106445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Schedule</a:t>
            </a:r>
          </a:p>
        </p:txBody>
      </p:sp>
      <p:sp>
        <p:nvSpPr>
          <p:cNvPr id="3" name="Content Placeholder 2"/>
          <p:cNvSpPr>
            <a:spLocks noGrp="1"/>
          </p:cNvSpPr>
          <p:nvPr>
            <p:ph idx="1"/>
          </p:nvPr>
        </p:nvSpPr>
        <p:spPr/>
        <p:txBody>
          <a:bodyPr/>
          <a:lstStyle/>
          <a:p>
            <a:r>
              <a:rPr lang="en-US" dirty="0"/>
              <a:t>1 Week</a:t>
            </a:r>
          </a:p>
          <a:p>
            <a:r>
              <a:rPr lang="en-US" dirty="0"/>
              <a:t>1 Month</a:t>
            </a:r>
          </a:p>
          <a:p>
            <a:r>
              <a:rPr lang="en-US" dirty="0"/>
              <a:t>2-3 Months</a:t>
            </a:r>
          </a:p>
          <a:p>
            <a:r>
              <a:rPr lang="en-US" dirty="0"/>
              <a:t>6 Months</a:t>
            </a:r>
          </a:p>
          <a:p>
            <a:endParaRPr lang="en-US" dirty="0"/>
          </a:p>
          <a:p>
            <a:pPr marL="0" indent="0">
              <a:buNone/>
            </a:pPr>
            <a:r>
              <a:rPr lang="en-US" dirty="0">
                <a:hlinkClick r:id="rId3"/>
              </a:rPr>
              <a:t>http://magoosh.com/gre/gre-study-plans-and-guides/</a:t>
            </a:r>
            <a:r>
              <a:rPr lang="en-US" dirty="0"/>
              <a:t> </a:t>
            </a:r>
          </a:p>
          <a:p>
            <a:endParaRPr lang="en-US" dirty="0"/>
          </a:p>
        </p:txBody>
      </p:sp>
    </p:spTree>
    <p:extLst>
      <p:ext uri="{BB962C8B-B14F-4D97-AF65-F5344CB8AC3E}">
        <p14:creationId xmlns:p14="http://schemas.microsoft.com/office/powerpoint/2010/main" val="368377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Resources</a:t>
            </a:r>
          </a:p>
        </p:txBody>
      </p:sp>
      <p:sp>
        <p:nvSpPr>
          <p:cNvPr id="3" name="Content Placeholder 2"/>
          <p:cNvSpPr>
            <a:spLocks noGrp="1"/>
          </p:cNvSpPr>
          <p:nvPr>
            <p:ph idx="1"/>
          </p:nvPr>
        </p:nvSpPr>
        <p:spPr/>
        <p:txBody>
          <a:bodyPr/>
          <a:lstStyle/>
          <a:p>
            <a:r>
              <a:rPr lang="en-US" dirty="0"/>
              <a:t>ETS</a:t>
            </a:r>
          </a:p>
          <a:p>
            <a:r>
              <a:rPr lang="en-US" dirty="0"/>
              <a:t>Lynda.com</a:t>
            </a:r>
          </a:p>
          <a:p>
            <a:r>
              <a:rPr lang="en-US" dirty="0"/>
              <a:t>Kaplan</a:t>
            </a:r>
          </a:p>
          <a:p>
            <a:r>
              <a:rPr lang="en-US" dirty="0"/>
              <a:t>Manhattan Prep Books</a:t>
            </a:r>
          </a:p>
          <a:p>
            <a:r>
              <a:rPr lang="en-US" dirty="0"/>
              <a:t>Barron’s GRE Prep </a:t>
            </a:r>
          </a:p>
          <a:p>
            <a:r>
              <a:rPr lang="en-US" dirty="0"/>
              <a:t>Apps – Illustrate, Pocket GRE Math, </a:t>
            </a:r>
            <a:r>
              <a:rPr lang="en-US" dirty="0" err="1"/>
              <a:t>Magoosh</a:t>
            </a:r>
            <a:r>
              <a:rPr lang="en-US" dirty="0"/>
              <a:t> GRE Prep: Math, Verbal &amp; Writing Videos, GRE+</a:t>
            </a:r>
          </a:p>
          <a:p>
            <a:r>
              <a:rPr lang="en-US" dirty="0"/>
              <a:t>Local Libraries – University Library has 5 GRE Books available to checkout</a:t>
            </a:r>
          </a:p>
        </p:txBody>
      </p:sp>
    </p:spTree>
    <p:extLst>
      <p:ext uri="{BB962C8B-B14F-4D97-AF65-F5344CB8AC3E}">
        <p14:creationId xmlns:p14="http://schemas.microsoft.com/office/powerpoint/2010/main" val="2079003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218F-5E36-4558-AE87-730BC74F476D}"/>
              </a:ext>
            </a:extLst>
          </p:cNvPr>
          <p:cNvSpPr>
            <a:spLocks noGrp="1"/>
          </p:cNvSpPr>
          <p:nvPr>
            <p:ph type="title"/>
          </p:nvPr>
        </p:nvSpPr>
        <p:spPr/>
        <p:txBody>
          <a:bodyPr/>
          <a:lstStyle/>
          <a:p>
            <a:r>
              <a:rPr lang="en-US" dirty="0"/>
              <a:t>ETS Study Pricing</a:t>
            </a:r>
          </a:p>
        </p:txBody>
      </p:sp>
      <p:sp>
        <p:nvSpPr>
          <p:cNvPr id="3" name="Content Placeholder 2">
            <a:extLst>
              <a:ext uri="{FF2B5EF4-FFF2-40B4-BE49-F238E27FC236}">
                <a16:creationId xmlns:a16="http://schemas.microsoft.com/office/drawing/2014/main" id="{263A9076-8D01-4AED-84ED-02C3BC346461}"/>
              </a:ext>
            </a:extLst>
          </p:cNvPr>
          <p:cNvSpPr>
            <a:spLocks noGrp="1"/>
          </p:cNvSpPr>
          <p:nvPr>
            <p:ph idx="1"/>
          </p:nvPr>
        </p:nvSpPr>
        <p:spPr>
          <a:xfrm>
            <a:off x="1235169" y="6342097"/>
            <a:ext cx="7908831" cy="4053445"/>
          </a:xfrm>
        </p:spPr>
        <p:txBody>
          <a:bodyPr/>
          <a:lstStyle/>
          <a:p>
            <a:r>
              <a:rPr lang="en-US" dirty="0"/>
              <a:t>https://www.ets.org/gre/revised_general/about/fees</a:t>
            </a:r>
          </a:p>
        </p:txBody>
      </p:sp>
      <p:pic>
        <p:nvPicPr>
          <p:cNvPr id="4" name="Picture 3">
            <a:extLst>
              <a:ext uri="{FF2B5EF4-FFF2-40B4-BE49-F238E27FC236}">
                <a16:creationId xmlns:a16="http://schemas.microsoft.com/office/drawing/2014/main" id="{E758EFF0-CEBD-49CB-A56D-6136B443A9DE}"/>
              </a:ext>
            </a:extLst>
          </p:cNvPr>
          <p:cNvPicPr>
            <a:picLocks noChangeAspect="1"/>
          </p:cNvPicPr>
          <p:nvPr/>
        </p:nvPicPr>
        <p:blipFill rotWithShape="1">
          <a:blip r:embed="rId3"/>
          <a:srcRect l="28780" t="15857" r="32683" b="13465"/>
          <a:stretch/>
        </p:blipFill>
        <p:spPr>
          <a:xfrm>
            <a:off x="2564780" y="2004183"/>
            <a:ext cx="4315522" cy="4452090"/>
          </a:xfrm>
          <a:prstGeom prst="rect">
            <a:avLst/>
          </a:prstGeom>
        </p:spPr>
      </p:pic>
    </p:spTree>
    <p:extLst>
      <p:ext uri="{BB962C8B-B14F-4D97-AF65-F5344CB8AC3E}">
        <p14:creationId xmlns:p14="http://schemas.microsoft.com/office/powerpoint/2010/main" val="280881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a Student</a:t>
            </a:r>
          </a:p>
        </p:txBody>
      </p:sp>
      <p:sp>
        <p:nvSpPr>
          <p:cNvPr id="3" name="Content Placeholder 2"/>
          <p:cNvSpPr>
            <a:spLocks noGrp="1"/>
          </p:cNvSpPr>
          <p:nvPr>
            <p:ph idx="1"/>
          </p:nvPr>
        </p:nvSpPr>
        <p:spPr>
          <a:xfrm>
            <a:off x="766528" y="1969423"/>
            <a:ext cx="7908831" cy="4487698"/>
          </a:xfrm>
        </p:spPr>
        <p:txBody>
          <a:bodyPr>
            <a:normAutofit fontScale="77500" lnSpcReduction="20000"/>
          </a:bodyPr>
          <a:lstStyle/>
          <a:p>
            <a:r>
              <a:rPr lang="en-US" dirty="0"/>
              <a:t>Used Barron’s GRE Prep book, Manhattan Prep Books, and Kaplan GRE Prep notecards</a:t>
            </a:r>
          </a:p>
          <a:p>
            <a:r>
              <a:rPr lang="en-US" dirty="0"/>
              <a:t>Take diagnostic tests in Barron’s books.  Then study weakness. Then take another test.</a:t>
            </a:r>
          </a:p>
          <a:p>
            <a:r>
              <a:rPr lang="en-US" dirty="0"/>
              <a:t>Barron’s book comes with CD and 2 practice tests.</a:t>
            </a:r>
          </a:p>
          <a:p>
            <a:pPr lvl="1"/>
            <a:r>
              <a:rPr lang="en-US" dirty="0"/>
              <a:t>Take test on computer because this is how it will be done and is different than paper test</a:t>
            </a:r>
          </a:p>
          <a:p>
            <a:pPr lvl="1"/>
            <a:r>
              <a:rPr lang="en-US" dirty="0"/>
              <a:t>Use only the materials you will have on the day of the test</a:t>
            </a:r>
          </a:p>
          <a:p>
            <a:r>
              <a:rPr lang="en-US" dirty="0"/>
              <a:t>Manhattan Prep books are subject specific. Get the ones associated with your weak subjects.</a:t>
            </a:r>
          </a:p>
          <a:p>
            <a:pPr lvl="1"/>
            <a:r>
              <a:rPr lang="en-US" dirty="0"/>
              <a:t>Register your book and get access to 6 practice computer GRE exams and a calculator similar to what is allowed on the exam</a:t>
            </a:r>
          </a:p>
          <a:p>
            <a:pPr lvl="1"/>
            <a:r>
              <a:rPr lang="en-US" dirty="0"/>
              <a:t>You might look at their practice GRE book (thousands of questions)</a:t>
            </a:r>
          </a:p>
          <a:p>
            <a:r>
              <a:rPr lang="en-US" dirty="0"/>
              <a:t>Kaplan GRE Prep notecards gets you access to an App</a:t>
            </a:r>
          </a:p>
          <a:p>
            <a:r>
              <a:rPr lang="en-US" dirty="0"/>
              <a:t>Look for online databases of GRE writing prompts</a:t>
            </a:r>
          </a:p>
          <a:p>
            <a:r>
              <a:rPr lang="en-US" dirty="0" err="1"/>
              <a:t>Lynda.com</a:t>
            </a:r>
            <a:r>
              <a:rPr lang="en-US" dirty="0"/>
              <a:t> has a GRE prep video series.  Free for UA students.</a:t>
            </a:r>
          </a:p>
          <a:p>
            <a:endParaRPr lang="en-US" dirty="0"/>
          </a:p>
        </p:txBody>
      </p:sp>
    </p:spTree>
    <p:extLst>
      <p:ext uri="{BB962C8B-B14F-4D97-AF65-F5344CB8AC3E}">
        <p14:creationId xmlns:p14="http://schemas.microsoft.com/office/powerpoint/2010/main" val="234294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Graduate School</a:t>
            </a:r>
          </a:p>
        </p:txBody>
      </p:sp>
      <p:pic>
        <p:nvPicPr>
          <p:cNvPr id="4" name="Picture 3"/>
          <p:cNvPicPr>
            <a:picLocks noChangeAspect="1"/>
          </p:cNvPicPr>
          <p:nvPr/>
        </p:nvPicPr>
        <p:blipFill>
          <a:blip r:embed="rId3"/>
          <a:stretch>
            <a:fillRect/>
          </a:stretch>
        </p:blipFill>
        <p:spPr>
          <a:xfrm>
            <a:off x="1093739" y="1027907"/>
            <a:ext cx="8050261" cy="5752978"/>
          </a:xfrm>
          <a:prstGeom prst="rect">
            <a:avLst/>
          </a:prstGeom>
        </p:spPr>
      </p:pic>
    </p:spTree>
    <p:extLst>
      <p:ext uri="{BB962C8B-B14F-4D97-AF65-F5344CB8AC3E}">
        <p14:creationId xmlns:p14="http://schemas.microsoft.com/office/powerpoint/2010/main" val="2809493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466" y="2615093"/>
            <a:ext cx="7920272" cy="1143000"/>
          </a:xfrm>
        </p:spPr>
        <p:txBody>
          <a:bodyPr/>
          <a:lstStyle/>
          <a:p>
            <a:r>
              <a:rPr lang="en-US" dirty="0"/>
              <a:t>Interactive Discussion</a:t>
            </a:r>
          </a:p>
        </p:txBody>
      </p:sp>
    </p:spTree>
    <p:extLst>
      <p:ext uri="{BB962C8B-B14F-4D97-AF65-F5344CB8AC3E}">
        <p14:creationId xmlns:p14="http://schemas.microsoft.com/office/powerpoint/2010/main" val="127056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 into groups of 3 or 4</a:t>
            </a:r>
          </a:p>
        </p:txBody>
      </p:sp>
      <p:sp>
        <p:nvSpPr>
          <p:cNvPr id="7" name="Content Placeholder 6"/>
          <p:cNvSpPr>
            <a:spLocks noGrp="1"/>
          </p:cNvSpPr>
          <p:nvPr>
            <p:ph idx="1"/>
          </p:nvPr>
        </p:nvSpPr>
        <p:spPr/>
        <p:txBody>
          <a:bodyPr/>
          <a:lstStyle/>
          <a:p>
            <a:r>
              <a:rPr lang="en-US" dirty="0"/>
              <a:t>Write down 2 to 3 GRE studying tips</a:t>
            </a:r>
          </a:p>
          <a:p>
            <a:r>
              <a:rPr lang="en-US" dirty="0"/>
              <a:t>Select a representative to share tips </a:t>
            </a:r>
          </a:p>
        </p:txBody>
      </p:sp>
    </p:spTree>
    <p:extLst>
      <p:ext uri="{BB962C8B-B14F-4D97-AF65-F5344CB8AC3E}">
        <p14:creationId xmlns:p14="http://schemas.microsoft.com/office/powerpoint/2010/main" val="301821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Graduate students’ GRE experiences</a:t>
            </a:r>
          </a:p>
        </p:txBody>
      </p:sp>
    </p:spTree>
    <p:extLst>
      <p:ext uri="{BB962C8B-B14F-4D97-AF65-F5344CB8AC3E}">
        <p14:creationId xmlns:p14="http://schemas.microsoft.com/office/powerpoint/2010/main" val="414907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6376834" cy="950273"/>
          </a:xfrm>
        </p:spPr>
        <p:txBody>
          <a:bodyPr>
            <a:normAutofit fontScale="90000"/>
          </a:bodyPr>
          <a:lstStyle/>
          <a:p>
            <a:r>
              <a:rPr lang="en-US" dirty="0"/>
              <a:t>Applying to Graduate School</a:t>
            </a:r>
          </a:p>
        </p:txBody>
      </p:sp>
      <p:sp>
        <p:nvSpPr>
          <p:cNvPr id="3" name="Content Placeholder 2"/>
          <p:cNvSpPr>
            <a:spLocks noGrp="1"/>
          </p:cNvSpPr>
          <p:nvPr>
            <p:ph idx="1"/>
          </p:nvPr>
        </p:nvSpPr>
        <p:spPr/>
        <p:txBody>
          <a:bodyPr>
            <a:normAutofit lnSpcReduction="10000"/>
          </a:bodyPr>
          <a:lstStyle/>
          <a:p>
            <a:r>
              <a:rPr lang="en-US" dirty="0"/>
              <a:t>Four items get you started:</a:t>
            </a:r>
          </a:p>
          <a:p>
            <a:pPr marL="0" indent="0">
              <a:buNone/>
            </a:pPr>
            <a:endParaRPr lang="en-US" dirty="0"/>
          </a:p>
          <a:p>
            <a:pPr marL="728663" lvl="1" indent="-385763">
              <a:buFont typeface="+mj-lt"/>
              <a:buAutoNum type="arabicPeriod"/>
            </a:pPr>
            <a:r>
              <a:rPr lang="en-US" dirty="0"/>
              <a:t>Fill out the online application:  </a:t>
            </a:r>
            <a:r>
              <a:rPr lang="en-US" dirty="0">
                <a:hlinkClick r:id="rId3"/>
              </a:rPr>
              <a:t>http://graduate-recruitment.uark.edu/applying/index.php</a:t>
            </a:r>
            <a:endParaRPr lang="en-US" dirty="0"/>
          </a:p>
          <a:p>
            <a:pPr marL="728663" lvl="1" indent="-385763">
              <a:buFont typeface="+mj-lt"/>
              <a:buAutoNum type="arabicPeriod"/>
            </a:pPr>
            <a:r>
              <a:rPr lang="en-US" dirty="0"/>
              <a:t>Pay the application fee.</a:t>
            </a:r>
          </a:p>
          <a:p>
            <a:pPr marL="728663" lvl="1" indent="-385763">
              <a:buFont typeface="+mj-lt"/>
              <a:buAutoNum type="arabicPeriod"/>
            </a:pPr>
            <a:r>
              <a:rPr lang="en-US" dirty="0"/>
              <a:t>Submit transcripts from all colleges and universities attended since high school.  There is no need to submit transcripts for course work taken at the University of Arkansas, Fayetteville.</a:t>
            </a:r>
          </a:p>
          <a:p>
            <a:pPr marL="728663" lvl="1" indent="-385763">
              <a:buFont typeface="+mj-lt"/>
              <a:buAutoNum type="arabicPeriod"/>
            </a:pPr>
            <a:r>
              <a:rPr lang="en-US" dirty="0"/>
              <a:t>Submit GRE scores.  School code is 6866.</a:t>
            </a:r>
          </a:p>
        </p:txBody>
      </p:sp>
    </p:spTree>
    <p:extLst>
      <p:ext uri="{BB962C8B-B14F-4D97-AF65-F5344CB8AC3E}">
        <p14:creationId xmlns:p14="http://schemas.microsoft.com/office/powerpoint/2010/main" val="135364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a:t>
            </a:r>
          </a:p>
        </p:txBody>
      </p:sp>
      <p:sp>
        <p:nvSpPr>
          <p:cNvPr id="3" name="Content Placeholder 2"/>
          <p:cNvSpPr>
            <a:spLocks noGrp="1"/>
          </p:cNvSpPr>
          <p:nvPr>
            <p:ph idx="1"/>
          </p:nvPr>
        </p:nvSpPr>
        <p:spPr/>
        <p:txBody>
          <a:bodyPr>
            <a:normAutofit fontScale="92500"/>
          </a:bodyPr>
          <a:lstStyle/>
          <a:p>
            <a:r>
              <a:rPr lang="en-US" dirty="0"/>
              <a:t>Your application is reviewed by the Graduate and International Admissions office.  If you meet the requirements for admission into graduate school, your file will be forwarded to the department for an admission decision.</a:t>
            </a:r>
          </a:p>
          <a:p>
            <a:pPr lvl="1"/>
            <a:r>
              <a:rPr lang="en-US" dirty="0"/>
              <a:t>Minimum requirement for admission into graduate school is an earned baccalaureate from an accredited school with a 3.0 GPA on the last 60 hours of the degree, or a cumulative 3.0 GPA</a:t>
            </a:r>
          </a:p>
          <a:p>
            <a:pPr lvl="1"/>
            <a:endParaRPr lang="en-US" dirty="0"/>
          </a:p>
          <a:p>
            <a:r>
              <a:rPr lang="en-US" dirty="0"/>
              <a:t>The program may have additional admission requirements:</a:t>
            </a:r>
          </a:p>
          <a:p>
            <a:pPr lvl="1"/>
            <a:r>
              <a:rPr lang="en-US" dirty="0"/>
              <a:t>Letters of recommendation, a personal statement, a resume</a:t>
            </a:r>
          </a:p>
        </p:txBody>
      </p:sp>
    </p:spTree>
    <p:extLst>
      <p:ext uri="{BB962C8B-B14F-4D97-AF65-F5344CB8AC3E}">
        <p14:creationId xmlns:p14="http://schemas.microsoft.com/office/powerpoint/2010/main" val="380314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GRE Scores Are Used</a:t>
            </a:r>
          </a:p>
        </p:txBody>
      </p:sp>
      <p:sp>
        <p:nvSpPr>
          <p:cNvPr id="3" name="Content Placeholder 2"/>
          <p:cNvSpPr>
            <a:spLocks noGrp="1"/>
          </p:cNvSpPr>
          <p:nvPr>
            <p:ph idx="1"/>
          </p:nvPr>
        </p:nvSpPr>
        <p:spPr>
          <a:xfrm>
            <a:off x="872992" y="1901692"/>
            <a:ext cx="7886700" cy="3693137"/>
          </a:xfrm>
        </p:spPr>
        <p:txBody>
          <a:bodyPr>
            <a:normAutofit fontScale="77500" lnSpcReduction="20000"/>
          </a:bodyPr>
          <a:lstStyle/>
          <a:p>
            <a:r>
              <a:rPr lang="en-US" dirty="0"/>
              <a:t>As part of the admission review</a:t>
            </a:r>
          </a:p>
          <a:p>
            <a:pPr lvl="1"/>
            <a:r>
              <a:rPr lang="en-US" dirty="0"/>
              <a:t>Some programs have established minimum scores that students must earn in order to be admitted into the program</a:t>
            </a:r>
          </a:p>
          <a:p>
            <a:pPr lvl="2"/>
            <a:r>
              <a:rPr lang="en-US" dirty="0"/>
              <a:t>Check with the graduate coordinator for the program, or</a:t>
            </a:r>
          </a:p>
          <a:p>
            <a:pPr lvl="2"/>
            <a:r>
              <a:rPr lang="en-US" dirty="0"/>
              <a:t>Check the program’s web site</a:t>
            </a:r>
          </a:p>
          <a:p>
            <a:pPr marL="685800" lvl="2" indent="0">
              <a:buNone/>
            </a:pPr>
            <a:endParaRPr lang="en-US" dirty="0"/>
          </a:p>
          <a:p>
            <a:r>
              <a:rPr lang="en-US" dirty="0"/>
              <a:t>When deciding which students to nominate for a Distinguished Doctoral Fellowship or Doctoral Academy Fellowship</a:t>
            </a:r>
          </a:p>
          <a:p>
            <a:pPr lvl="1"/>
            <a:r>
              <a:rPr lang="en-US" dirty="0"/>
              <a:t>There are minimum GPA and GRE score requirements</a:t>
            </a:r>
          </a:p>
          <a:p>
            <a:pPr lvl="1"/>
            <a:r>
              <a:rPr lang="en-US" dirty="0"/>
              <a:t>The fellowships provide a supplemental stipend of either $22,000 per year for 4 years or $12,000 per year for four years</a:t>
            </a:r>
          </a:p>
          <a:p>
            <a:pPr lvl="2"/>
            <a:r>
              <a:rPr lang="en-US" dirty="0"/>
              <a:t>Added to the graduate assistant package that includes monthly stipend, tuition waiver and health insurance premium discount</a:t>
            </a:r>
          </a:p>
          <a:p>
            <a:pPr lvl="1"/>
            <a:endParaRPr lang="en-US" dirty="0"/>
          </a:p>
        </p:txBody>
      </p:sp>
    </p:spTree>
    <p:extLst>
      <p:ext uri="{BB962C8B-B14F-4D97-AF65-F5344CB8AC3E}">
        <p14:creationId xmlns:p14="http://schemas.microsoft.com/office/powerpoint/2010/main" val="254710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 Not Required For:</a:t>
            </a:r>
          </a:p>
        </p:txBody>
      </p:sp>
      <p:sp>
        <p:nvSpPr>
          <p:cNvPr id="3" name="Content Placeholder 2"/>
          <p:cNvSpPr>
            <a:spLocks noGrp="1"/>
          </p:cNvSpPr>
          <p:nvPr>
            <p:ph idx="1"/>
          </p:nvPr>
        </p:nvSpPr>
        <p:spPr/>
        <p:txBody>
          <a:bodyPr/>
          <a:lstStyle/>
          <a:p>
            <a:r>
              <a:rPr lang="en-US" dirty="0"/>
              <a:t>MS and PhD* applicants to Electrical Engineering if the student holds a BSEE from the University of Arkansas</a:t>
            </a:r>
          </a:p>
          <a:p>
            <a:r>
              <a:rPr lang="en-US" dirty="0"/>
              <a:t>Applicants to the online MS in Engineering</a:t>
            </a:r>
          </a:p>
          <a:p>
            <a:r>
              <a:rPr lang="en-US" dirty="0"/>
              <a:t>MS and PhD* applicants to Microelectronics-Photonics</a:t>
            </a:r>
          </a:p>
          <a:p>
            <a:r>
              <a:rPr lang="en-US" dirty="0"/>
              <a:t>Applicants to the MSOM in Operations Management if the student received a 3.0 GPA or above on bachelor’s degree</a:t>
            </a:r>
          </a:p>
          <a:p>
            <a:pPr marL="0" indent="0">
              <a:buNone/>
            </a:pPr>
            <a:endParaRPr lang="en-US" dirty="0"/>
          </a:p>
          <a:p>
            <a:pPr marL="0" indent="0">
              <a:buNone/>
            </a:pPr>
            <a:r>
              <a:rPr lang="en-US" dirty="0"/>
              <a:t>*…unless you are hoping to be nominated for a doctoral fellowship</a:t>
            </a:r>
          </a:p>
        </p:txBody>
      </p:sp>
    </p:spTree>
    <p:extLst>
      <p:ext uri="{BB962C8B-B14F-4D97-AF65-F5344CB8AC3E}">
        <p14:creationId xmlns:p14="http://schemas.microsoft.com/office/powerpoint/2010/main" val="103213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Exams</a:t>
            </a:r>
          </a:p>
        </p:txBody>
      </p:sp>
      <p:sp>
        <p:nvSpPr>
          <p:cNvPr id="3" name="Content Placeholder 2"/>
          <p:cNvSpPr>
            <a:spLocks noGrp="1"/>
          </p:cNvSpPr>
          <p:nvPr>
            <p:ph idx="1"/>
          </p:nvPr>
        </p:nvSpPr>
        <p:spPr/>
        <p:txBody>
          <a:bodyPr/>
          <a:lstStyle/>
          <a:p>
            <a:r>
              <a:rPr lang="en-US" dirty="0"/>
              <a:t>GRE – What we are going to focus on</a:t>
            </a:r>
          </a:p>
          <a:p>
            <a:r>
              <a:rPr lang="en-US" dirty="0"/>
              <a:t>GRE Discipline Specific Test – Biochemistry, Cell and Molecular Biology, Biology Chemistry, Math, Physics </a:t>
            </a:r>
          </a:p>
          <a:p>
            <a:r>
              <a:rPr lang="en-US" dirty="0"/>
              <a:t>GMAT – Business School</a:t>
            </a:r>
          </a:p>
          <a:p>
            <a:r>
              <a:rPr lang="en-US" dirty="0"/>
              <a:t>MCAT – Medical School</a:t>
            </a:r>
          </a:p>
          <a:p>
            <a:r>
              <a:rPr lang="en-US" dirty="0"/>
              <a:t>LSAT – Law School</a:t>
            </a:r>
          </a:p>
          <a:p>
            <a:endParaRPr lang="en-US" dirty="0"/>
          </a:p>
        </p:txBody>
      </p:sp>
    </p:spTree>
    <p:extLst>
      <p:ext uri="{BB962C8B-B14F-4D97-AF65-F5344CB8AC3E}">
        <p14:creationId xmlns:p14="http://schemas.microsoft.com/office/powerpoint/2010/main" val="13083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63" y="704034"/>
            <a:ext cx="7920272" cy="1143000"/>
          </a:xfrm>
        </p:spPr>
        <p:txBody>
          <a:bodyPr/>
          <a:lstStyle/>
          <a:p>
            <a:r>
              <a:rPr lang="en-US" dirty="0"/>
              <a:t>What is the GRE?</a:t>
            </a:r>
          </a:p>
        </p:txBody>
      </p:sp>
      <p:sp>
        <p:nvSpPr>
          <p:cNvPr id="6" name="Rectangle 5"/>
          <p:cNvSpPr/>
          <p:nvPr/>
        </p:nvSpPr>
        <p:spPr>
          <a:xfrm>
            <a:off x="1092199" y="1970670"/>
            <a:ext cx="7770135" cy="923330"/>
          </a:xfrm>
          <a:prstGeom prst="rect">
            <a:avLst/>
          </a:prstGeom>
        </p:spPr>
        <p:txBody>
          <a:bodyPr wrap="square">
            <a:spAutoFit/>
          </a:bodyPr>
          <a:lstStyle/>
          <a:p>
            <a:r>
              <a:rPr lang="en-US" dirty="0"/>
              <a:t>the </a:t>
            </a:r>
            <a:r>
              <a:rPr lang="en-US" b="1" dirty="0"/>
              <a:t>GRE</a:t>
            </a:r>
            <a:r>
              <a:rPr lang="en-US" dirty="0"/>
              <a:t> exam is a broad assessment of your critical thinking, analytical writing, verbal reasoning, and quantitative reasoning skills — all skills developed over the course of many years.</a:t>
            </a:r>
          </a:p>
        </p:txBody>
      </p:sp>
      <p:pic>
        <p:nvPicPr>
          <p:cNvPr id="2050" name="Picture 2" descr="Image result for what is the g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699" y="3017636"/>
            <a:ext cx="57150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86598"/>
      </p:ext>
    </p:extLst>
  </p:cSld>
  <p:clrMapOvr>
    <a:masterClrMapping/>
  </p:clrMapOvr>
</p:sld>
</file>

<file path=ppt/theme/theme1.xml><?xml version="1.0" encoding="utf-8"?>
<a:theme xmlns:a="http://schemas.openxmlformats.org/drawingml/2006/main" name="CO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IEtemplate" id="{94242A3F-BBE2-4ED4-8AAF-C9D457028F21}" vid="{4E87FED7-DEAE-42AC-ACCD-E8B7FC41F7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webextension1.xml><?xml version="1.0" encoding="utf-8"?>
<we:webextension xmlns:we="http://schemas.microsoft.com/office/webextensions/webextension/2010/11" id="{8822694A-BE6E-4246-80D4-C4246C02F386}">
  <we:reference id="wa104221182" version="3.3.0.0" store="en-US" storeType="OMEX"/>
  <we:alternateReferences>
    <we:reference id="wa104221182" version="3.3.0.0" store="wa104221182" storeType="OMEX"/>
  </we:alternateReferences>
  <we:properties>
    <we:property name="autoplay" value="0"/>
    <we:property name="endtime" value="0"/>
    <we:property name="slideId" value="298"/>
    <we:property name="starttime" value="0"/>
    <we:property name="vid" value="&quot;https://youtu.be/mWT-_IpWl6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321</TotalTime>
  <Words>1344</Words>
  <Application>Microsoft Macintosh PowerPoint</Application>
  <PresentationFormat>On-screen Show (4:3)</PresentationFormat>
  <Paragraphs>192</Paragraphs>
  <Slides>32</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Times New Roman</vt:lpstr>
      <vt:lpstr>COETemplate</vt:lpstr>
      <vt:lpstr>Custom Design</vt:lpstr>
      <vt:lpstr>SIIRE GRE Workshop</vt:lpstr>
      <vt:lpstr>Help Improve this Seminar!</vt:lpstr>
      <vt:lpstr>Preparing for Graduate School</vt:lpstr>
      <vt:lpstr>Applying to Graduate School</vt:lpstr>
      <vt:lpstr>Application Review</vt:lpstr>
      <vt:lpstr>How GRE Scores Are Used</vt:lpstr>
      <vt:lpstr>GRE Not Required For:</vt:lpstr>
      <vt:lpstr>Required Exams</vt:lpstr>
      <vt:lpstr>What is the GRE?</vt:lpstr>
      <vt:lpstr>Think GRE as…</vt:lpstr>
      <vt:lpstr>Registering for the GRE</vt:lpstr>
      <vt:lpstr>Registration Checklist</vt:lpstr>
      <vt:lpstr>Create Account</vt:lpstr>
      <vt:lpstr>My GRE Home</vt:lpstr>
      <vt:lpstr>Find Test Centers &amp; Dates</vt:lpstr>
      <vt:lpstr>Find Test Centers &amp; Dates</vt:lpstr>
      <vt:lpstr>PowerPoint Presentation</vt:lpstr>
      <vt:lpstr>Complete Personal Information</vt:lpstr>
      <vt:lpstr>Opt In/Out</vt:lpstr>
      <vt:lpstr>Pay for Exam</vt:lpstr>
      <vt:lpstr>GRE Breakdown</vt:lpstr>
      <vt:lpstr>PowerPoint Presentation</vt:lpstr>
      <vt:lpstr>What is a good score?</vt:lpstr>
      <vt:lpstr>A good score is the score that gets you where you want to go!</vt:lpstr>
      <vt:lpstr>What's Next?</vt:lpstr>
      <vt:lpstr>Study Schedule</vt:lpstr>
      <vt:lpstr>Study Resources</vt:lpstr>
      <vt:lpstr>ETS Study Pricing</vt:lpstr>
      <vt:lpstr>Some Tips From a Student</vt:lpstr>
      <vt:lpstr>Interactive Discussion</vt:lpstr>
      <vt:lpstr>Get into groups of 3 or 4</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Colby Weishaar</dc:creator>
  <cp:lastModifiedBy>Manuel D. Rossetti</cp:lastModifiedBy>
  <cp:revision>40</cp:revision>
  <dcterms:created xsi:type="dcterms:W3CDTF">2016-09-02T02:40:25Z</dcterms:created>
  <dcterms:modified xsi:type="dcterms:W3CDTF">2018-09-20T21:37:02Z</dcterms:modified>
</cp:coreProperties>
</file>